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78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4" r:id="rId22"/>
    <p:sldId id="279" r:id="rId23"/>
    <p:sldId id="291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2" r:id="rId35"/>
    <p:sldId id="293" r:id="rId36"/>
    <p:sldId id="294" r:id="rId37"/>
    <p:sldId id="295" r:id="rId38"/>
    <p:sldId id="296" r:id="rId39"/>
    <p:sldId id="29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752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455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4374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4266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941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267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5056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4117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810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165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673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416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971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419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92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161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413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2A6824-5F5D-4BB4-A8B2-7BB0C0C9F7E3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985CA-8888-43F9-906D-5394F79B4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061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9F2E2-FDF0-4F73-A800-4597DD660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175"/>
            <a:ext cx="10515600" cy="6257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                                               IV Semester</a:t>
            </a:r>
          </a:p>
          <a:p>
            <a:pPr marL="0" indent="0">
              <a:buNone/>
            </a:pPr>
            <a:r>
              <a:rPr lang="en-US" b="1" dirty="0"/>
              <a:t>                     BSCPHC 281: Electricity &amp; X-ray Crystallography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IN" b="1" dirty="0"/>
              <a:t>Unit-I: Transients &amp; DC Networks Transient Currents: </a:t>
            </a:r>
          </a:p>
          <a:p>
            <a:pPr marL="0" indent="0">
              <a:buNone/>
            </a:pPr>
            <a:r>
              <a:rPr lang="en-IN" dirty="0"/>
              <a:t>Theory of CR circuit (charging and discharging) –LR circuit (growth and decay), LCR circuit (discharging). Network theorems: Superposition theorem, Thevenin’s &amp; Norton’s theorems. Maximum power transfer theorem (derivation), some applications. Problems.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US" b="1" dirty="0"/>
              <a:t>Unit-II: Alternating Currents &amp; Filters Alternating currents: </a:t>
            </a:r>
          </a:p>
          <a:p>
            <a:pPr marL="0" indent="0">
              <a:buNone/>
            </a:pPr>
            <a:r>
              <a:rPr lang="en-US" dirty="0"/>
              <a:t>Expression for the RMS value of voltage and currents, j operator principles of superposition and phasor analysis. Response of LR, CR and LCR circuit to sinusoidal voltages using j operators. Series and parallel resonance circuits – expression for the ‘Q’ factor, bandwidth – expression for the power. </a:t>
            </a:r>
          </a:p>
          <a:p>
            <a:pPr marL="0" indent="0">
              <a:buNone/>
            </a:pPr>
            <a:r>
              <a:rPr lang="en-US" dirty="0"/>
              <a:t>Filters: High and low pass filters using CR and LR circuits, frequency response curves, cutoff frequency, qualitative study of band pass filters. Problems.</a:t>
            </a:r>
            <a:endParaRPr lang="en-IN" dirty="0"/>
          </a:p>
          <a:p>
            <a:pPr marL="0" indent="0">
              <a:buNone/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22127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374A80-8BB0-4293-89E1-B33689418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276225"/>
            <a:ext cx="11182350" cy="6438900"/>
          </a:xfrm>
        </p:spPr>
      </p:pic>
    </p:spTree>
    <p:extLst>
      <p:ext uri="{BB962C8B-B14F-4D97-AF65-F5344CB8AC3E}">
        <p14:creationId xmlns:p14="http://schemas.microsoft.com/office/powerpoint/2010/main" val="1975884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5C29E7-7A0A-444E-A002-F029134D2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" y="161925"/>
            <a:ext cx="11258550" cy="6524625"/>
          </a:xfrm>
        </p:spPr>
      </p:pic>
    </p:spTree>
    <p:extLst>
      <p:ext uri="{BB962C8B-B14F-4D97-AF65-F5344CB8AC3E}">
        <p14:creationId xmlns:p14="http://schemas.microsoft.com/office/powerpoint/2010/main" val="394201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8882C3-54A1-48F9-A2C7-1B15ADCB8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049" y="180975"/>
            <a:ext cx="10944225" cy="6419850"/>
          </a:xfrm>
        </p:spPr>
      </p:pic>
    </p:spTree>
    <p:extLst>
      <p:ext uri="{BB962C8B-B14F-4D97-AF65-F5344CB8AC3E}">
        <p14:creationId xmlns:p14="http://schemas.microsoft.com/office/powerpoint/2010/main" val="4211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FC57A0-043B-41BE-8EF6-15ED47B68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924" y="95250"/>
            <a:ext cx="9553575" cy="6410325"/>
          </a:xfrm>
        </p:spPr>
      </p:pic>
    </p:spTree>
    <p:extLst>
      <p:ext uri="{BB962C8B-B14F-4D97-AF65-F5344CB8AC3E}">
        <p14:creationId xmlns:p14="http://schemas.microsoft.com/office/powerpoint/2010/main" val="3310862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B9684F-D3F5-4DD1-BFA6-5F3B6854B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04775"/>
            <a:ext cx="9363074" cy="6648450"/>
          </a:xfrm>
        </p:spPr>
      </p:pic>
    </p:spTree>
    <p:extLst>
      <p:ext uri="{BB962C8B-B14F-4D97-AF65-F5344CB8AC3E}">
        <p14:creationId xmlns:p14="http://schemas.microsoft.com/office/powerpoint/2010/main" val="4234855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19300B-E5F8-4326-8FB8-E7BB7F361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75" y="180974"/>
            <a:ext cx="9563100" cy="6543676"/>
          </a:xfrm>
        </p:spPr>
      </p:pic>
    </p:spTree>
    <p:extLst>
      <p:ext uri="{BB962C8B-B14F-4D97-AF65-F5344CB8AC3E}">
        <p14:creationId xmlns:p14="http://schemas.microsoft.com/office/powerpoint/2010/main" val="4170157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56F7DB-8A8C-4C6A-A3DF-046517C98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49" y="342899"/>
            <a:ext cx="10106025" cy="6219825"/>
          </a:xfrm>
        </p:spPr>
      </p:pic>
    </p:spTree>
    <p:extLst>
      <p:ext uri="{BB962C8B-B14F-4D97-AF65-F5344CB8AC3E}">
        <p14:creationId xmlns:p14="http://schemas.microsoft.com/office/powerpoint/2010/main" val="218773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334D70-F18D-495B-B5C5-848F274DA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23825"/>
            <a:ext cx="9820275" cy="6610350"/>
          </a:xfrm>
        </p:spPr>
      </p:pic>
    </p:spTree>
    <p:extLst>
      <p:ext uri="{BB962C8B-B14F-4D97-AF65-F5344CB8AC3E}">
        <p14:creationId xmlns:p14="http://schemas.microsoft.com/office/powerpoint/2010/main" val="873984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47B8FA-77E2-4727-9774-BC2486A61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449" y="361950"/>
            <a:ext cx="10525125" cy="6296025"/>
          </a:xfrm>
        </p:spPr>
      </p:pic>
    </p:spTree>
    <p:extLst>
      <p:ext uri="{BB962C8B-B14F-4D97-AF65-F5344CB8AC3E}">
        <p14:creationId xmlns:p14="http://schemas.microsoft.com/office/powerpoint/2010/main" val="2822012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9D7ED0-D8DA-48DC-9DEA-62908BAC6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6" y="57150"/>
            <a:ext cx="9467850" cy="66675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D7CD04-B160-4FF9-8C8F-5E8B77A7A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5" y="638175"/>
            <a:ext cx="264480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2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169EA-A177-4829-A406-28F6E8DDB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4" y="314325"/>
            <a:ext cx="11363325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Unit-III: Electrical &amp; Magnetic Measurements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Force acting on a moving charge in electric and magnetic fields - Lorentz force. Force on a current carrying conductor in a magnetic field. Torque on a current loop in a magnetic field. Magnetic dipole moment – Torque on a magnetic dipole. Equivalence of a current loop and a magnetic dipole.</a:t>
            </a:r>
          </a:p>
          <a:p>
            <a:pPr marL="0" indent="0">
              <a:buNone/>
            </a:pPr>
            <a:r>
              <a:rPr lang="en-US" dirty="0"/>
              <a:t>Ballistic galvanometer – charge sensitivity – effect of damping. Applications of B.G. Determination of capacitance by absolute - determination of high resistance by leakage. Theory of Andersons bridge &amp; De-</a:t>
            </a:r>
            <a:r>
              <a:rPr lang="en-US" dirty="0" err="1"/>
              <a:t>Sauty’s</a:t>
            </a:r>
            <a:r>
              <a:rPr lang="en-US" dirty="0"/>
              <a:t> bridge. Problems.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N" b="1" dirty="0"/>
              <a:t>Unit-IV: X-ray Crystallography &amp; Superconductivity X- ray crystallography:</a:t>
            </a: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production of X-rays. Coolidge tube. Continuous and characteristic X-ray spectra. Moseley’s law. Definition of a lattice, unit cell, seven crystal systems. Miller indices, Bragg’s law. Bragg’s spectrometer, structure of NaCl and </a:t>
            </a:r>
            <a:r>
              <a:rPr lang="en-IN" dirty="0" err="1"/>
              <a:t>KCl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US" dirty="0"/>
              <a:t>Superconductivity: Elementary ideas – experimental facts, transition temperature, critical field, critical current, Meissner effect. High temperature superconductivity. Applications of superconductivity – production of high magnetic field. Problems.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0903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4BB9D4-9686-4116-A4D6-F6ABB73F5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85749"/>
            <a:ext cx="11344275" cy="4276725"/>
          </a:xfrm>
        </p:spPr>
      </p:pic>
    </p:spTree>
    <p:extLst>
      <p:ext uri="{BB962C8B-B14F-4D97-AF65-F5344CB8AC3E}">
        <p14:creationId xmlns:p14="http://schemas.microsoft.com/office/powerpoint/2010/main" val="272283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DFADB5-C1BA-4B08-B78E-0C288F6A3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" y="180975"/>
            <a:ext cx="10896600" cy="6286499"/>
          </a:xfrm>
        </p:spPr>
      </p:pic>
    </p:spTree>
    <p:extLst>
      <p:ext uri="{BB962C8B-B14F-4D97-AF65-F5344CB8AC3E}">
        <p14:creationId xmlns:p14="http://schemas.microsoft.com/office/powerpoint/2010/main" val="3737086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F6BED2-8859-4F38-8B45-6AACCE791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-76201"/>
            <a:ext cx="10725149" cy="6848475"/>
          </a:xfrm>
        </p:spPr>
      </p:pic>
    </p:spTree>
    <p:extLst>
      <p:ext uri="{BB962C8B-B14F-4D97-AF65-F5344CB8AC3E}">
        <p14:creationId xmlns:p14="http://schemas.microsoft.com/office/powerpoint/2010/main" val="1926647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BE7D02-1287-452D-A37F-0CDA0F311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6" y="1"/>
            <a:ext cx="10334624" cy="6924674"/>
          </a:xfrm>
        </p:spPr>
      </p:pic>
    </p:spTree>
    <p:extLst>
      <p:ext uri="{BB962C8B-B14F-4D97-AF65-F5344CB8AC3E}">
        <p14:creationId xmlns:p14="http://schemas.microsoft.com/office/powerpoint/2010/main" val="595430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E3797A-5A8A-416E-8957-1E232D245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5" y="114300"/>
            <a:ext cx="11571798" cy="6743700"/>
          </a:xfrm>
        </p:spPr>
      </p:pic>
    </p:spTree>
    <p:extLst>
      <p:ext uri="{BB962C8B-B14F-4D97-AF65-F5344CB8AC3E}">
        <p14:creationId xmlns:p14="http://schemas.microsoft.com/office/powerpoint/2010/main" val="3956355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6A9448-330A-48AC-A75F-E1B21823E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5" y="276225"/>
            <a:ext cx="11934825" cy="6181725"/>
          </a:xfrm>
        </p:spPr>
      </p:pic>
    </p:spTree>
    <p:extLst>
      <p:ext uri="{BB962C8B-B14F-4D97-AF65-F5344CB8AC3E}">
        <p14:creationId xmlns:p14="http://schemas.microsoft.com/office/powerpoint/2010/main" val="1752384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25E92C-BD3F-437B-A4E0-54148326E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85725"/>
            <a:ext cx="11820525" cy="6657975"/>
          </a:xfrm>
        </p:spPr>
      </p:pic>
    </p:spTree>
    <p:extLst>
      <p:ext uri="{BB962C8B-B14F-4D97-AF65-F5344CB8AC3E}">
        <p14:creationId xmlns:p14="http://schemas.microsoft.com/office/powerpoint/2010/main" val="23136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A8C2B0-3086-4EFE-BADA-535CA7E2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" y="0"/>
            <a:ext cx="11306175" cy="6229350"/>
          </a:xfrm>
        </p:spPr>
      </p:pic>
    </p:spTree>
    <p:extLst>
      <p:ext uri="{BB962C8B-B14F-4D97-AF65-F5344CB8AC3E}">
        <p14:creationId xmlns:p14="http://schemas.microsoft.com/office/powerpoint/2010/main" val="1717217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78858E-B0F2-4F20-96ED-E7C61582A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" y="123825"/>
            <a:ext cx="11058525" cy="6667500"/>
          </a:xfrm>
        </p:spPr>
      </p:pic>
    </p:spTree>
    <p:extLst>
      <p:ext uri="{BB962C8B-B14F-4D97-AF65-F5344CB8AC3E}">
        <p14:creationId xmlns:p14="http://schemas.microsoft.com/office/powerpoint/2010/main" val="1423641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083E1E-1F1C-41A6-91C9-F688E54F3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0"/>
            <a:ext cx="9791699" cy="6858000"/>
          </a:xfrm>
        </p:spPr>
      </p:pic>
    </p:spTree>
    <p:extLst>
      <p:ext uri="{BB962C8B-B14F-4D97-AF65-F5344CB8AC3E}">
        <p14:creationId xmlns:p14="http://schemas.microsoft.com/office/powerpoint/2010/main" val="270909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E1990-22F9-40F8-B927-03CA95D8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6750"/>
            <a:ext cx="10515600" cy="5753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                                 </a:t>
            </a:r>
            <a:r>
              <a:rPr lang="en-IN" b="1" u="sng" dirty="0"/>
              <a:t>Books for reference: </a:t>
            </a:r>
          </a:p>
          <a:p>
            <a:pPr marL="0" indent="0">
              <a:buNone/>
            </a:pPr>
            <a:endParaRPr lang="en-IN" b="1" u="sng" dirty="0"/>
          </a:p>
          <a:p>
            <a:pPr marL="514350" indent="-514350">
              <a:buAutoNum type="arabicPeriod"/>
            </a:pPr>
            <a:r>
              <a:rPr lang="en-IN" dirty="0"/>
              <a:t>Electricity and magnetism – E M Purcell, Cambridge University Press, 2013</a:t>
            </a:r>
          </a:p>
          <a:p>
            <a:pPr marL="514350" indent="-514350">
              <a:buAutoNum type="arabicPeriod"/>
            </a:pPr>
            <a:r>
              <a:rPr lang="en-IN" dirty="0"/>
              <a:t>Elements of Electromagnetism – Mathew and N O Sadiku, Oxford University Press, 2018 </a:t>
            </a:r>
          </a:p>
          <a:p>
            <a:pPr marL="514350" indent="-514350">
              <a:buAutoNum type="arabicPeriod"/>
            </a:pPr>
            <a:r>
              <a:rPr lang="en-IN" dirty="0"/>
              <a:t> Introductory to Circuit Analysis – Robert </a:t>
            </a:r>
            <a:r>
              <a:rPr lang="en-IN" dirty="0" err="1"/>
              <a:t>Boylested</a:t>
            </a:r>
            <a:r>
              <a:rPr lang="en-IN" dirty="0"/>
              <a:t>, Pearson Education India, 2007 </a:t>
            </a:r>
          </a:p>
          <a:p>
            <a:pPr marL="514350" indent="-514350">
              <a:buAutoNum type="arabicPeriod"/>
            </a:pPr>
            <a:r>
              <a:rPr lang="en-IN" dirty="0"/>
              <a:t> Electricity and magnetism – D C Tayal, Himalaya Publishing House, 1989 </a:t>
            </a:r>
          </a:p>
          <a:p>
            <a:pPr marL="514350" indent="-514350">
              <a:buAutoNum type="arabicPeriod"/>
            </a:pPr>
            <a:r>
              <a:rPr lang="en-IN" dirty="0"/>
              <a:t>Elements and magnetism – </a:t>
            </a:r>
            <a:r>
              <a:rPr lang="en-IN" dirty="0" err="1"/>
              <a:t>Tareja</a:t>
            </a:r>
            <a:r>
              <a:rPr lang="en-IN" dirty="0"/>
              <a:t>, Springer New York, 2014 </a:t>
            </a:r>
          </a:p>
          <a:p>
            <a:pPr marL="514350" indent="-514350">
              <a:buAutoNum type="arabicPeriod"/>
            </a:pPr>
            <a:r>
              <a:rPr lang="en-IN" dirty="0"/>
              <a:t> Elements of X- ray diffraction – </a:t>
            </a:r>
            <a:r>
              <a:rPr lang="en-IN" dirty="0" err="1"/>
              <a:t>Cullity</a:t>
            </a:r>
            <a:r>
              <a:rPr lang="en-IN" dirty="0"/>
              <a:t> &amp; Stock, Addison-Wesley Publishing Co. 1978 </a:t>
            </a:r>
          </a:p>
          <a:p>
            <a:pPr marL="514350" indent="-514350">
              <a:buAutoNum type="arabicPeriod"/>
            </a:pPr>
            <a:r>
              <a:rPr lang="en-IN" dirty="0"/>
              <a:t>Solid state Physics – H C </a:t>
            </a:r>
            <a:r>
              <a:rPr lang="en-IN" dirty="0" err="1"/>
              <a:t>Guptha</a:t>
            </a:r>
            <a:r>
              <a:rPr lang="en-IN" dirty="0"/>
              <a:t>, Vikas Publishing House Pvt Limited, 2001 </a:t>
            </a:r>
          </a:p>
          <a:p>
            <a:pPr marL="514350" indent="-514350">
              <a:buAutoNum type="arabicPeriod"/>
            </a:pPr>
            <a:r>
              <a:rPr lang="en-IN" dirty="0"/>
              <a:t>Elementary Solid state Physics – Ali Omer, Pearson Education India, 1975 </a:t>
            </a:r>
          </a:p>
          <a:p>
            <a:pPr marL="514350" indent="-514350">
              <a:buAutoNum type="arabicPeriod"/>
            </a:pPr>
            <a:r>
              <a:rPr lang="en-IN" dirty="0"/>
              <a:t>Modern Physics by R. </a:t>
            </a:r>
            <a:r>
              <a:rPr lang="en-IN" dirty="0" err="1"/>
              <a:t>Murugeshan</a:t>
            </a:r>
            <a:r>
              <a:rPr lang="en-IN" dirty="0"/>
              <a:t> and </a:t>
            </a:r>
            <a:r>
              <a:rPr lang="en-IN" dirty="0" err="1"/>
              <a:t>Kiruthiga</a:t>
            </a:r>
            <a:r>
              <a:rPr lang="en-IN" dirty="0"/>
              <a:t> </a:t>
            </a:r>
            <a:r>
              <a:rPr lang="en-IN" dirty="0" err="1"/>
              <a:t>Sivaprasath</a:t>
            </a:r>
            <a:r>
              <a:rPr lang="en-IN" dirty="0"/>
              <a:t>, S Chand, 2010</a:t>
            </a:r>
          </a:p>
        </p:txBody>
      </p:sp>
    </p:spTree>
    <p:extLst>
      <p:ext uri="{BB962C8B-B14F-4D97-AF65-F5344CB8AC3E}">
        <p14:creationId xmlns:p14="http://schemas.microsoft.com/office/powerpoint/2010/main" val="2302224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65C98F-E416-4F92-A57A-85B13EA50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9550"/>
            <a:ext cx="11506200" cy="6400800"/>
          </a:xfrm>
        </p:spPr>
      </p:pic>
    </p:spTree>
    <p:extLst>
      <p:ext uri="{BB962C8B-B14F-4D97-AF65-F5344CB8AC3E}">
        <p14:creationId xmlns:p14="http://schemas.microsoft.com/office/powerpoint/2010/main" val="1576514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2EB31E-4271-4A27-97AE-9AC2CD0A9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75" y="47626"/>
            <a:ext cx="9296400" cy="656272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5D96DB-F5EB-443D-83D3-8C91B75BD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1" y="47626"/>
            <a:ext cx="3895724" cy="30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74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55F5FF-0A5B-4D39-AD1A-455D595B5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85726"/>
            <a:ext cx="10410824" cy="6619874"/>
          </a:xfrm>
        </p:spPr>
      </p:pic>
    </p:spTree>
    <p:extLst>
      <p:ext uri="{BB962C8B-B14F-4D97-AF65-F5344CB8AC3E}">
        <p14:creationId xmlns:p14="http://schemas.microsoft.com/office/powerpoint/2010/main" val="478574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CA98DA-D6F3-440E-B285-DCF0C388F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44475"/>
            <a:ext cx="8915400" cy="5670550"/>
          </a:xfrm>
        </p:spPr>
      </p:pic>
    </p:spTree>
    <p:extLst>
      <p:ext uri="{BB962C8B-B14F-4D97-AF65-F5344CB8AC3E}">
        <p14:creationId xmlns:p14="http://schemas.microsoft.com/office/powerpoint/2010/main" val="2008256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76D0C7-44DB-4FC0-B524-E43B75307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" y="104776"/>
            <a:ext cx="9753600" cy="6486524"/>
          </a:xfrm>
        </p:spPr>
      </p:pic>
    </p:spTree>
    <p:extLst>
      <p:ext uri="{BB962C8B-B14F-4D97-AF65-F5344CB8AC3E}">
        <p14:creationId xmlns:p14="http://schemas.microsoft.com/office/powerpoint/2010/main" val="3371979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A0D3C6-33A2-40BC-AE31-B4355F470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75" y="152400"/>
            <a:ext cx="9290225" cy="6334125"/>
          </a:xfrm>
        </p:spPr>
      </p:pic>
    </p:spTree>
    <p:extLst>
      <p:ext uri="{BB962C8B-B14F-4D97-AF65-F5344CB8AC3E}">
        <p14:creationId xmlns:p14="http://schemas.microsoft.com/office/powerpoint/2010/main" val="4064426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3BDBAB-BB23-45C8-BE42-16E9ED0B2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450" y="0"/>
            <a:ext cx="10239375" cy="6600825"/>
          </a:xfrm>
        </p:spPr>
      </p:pic>
    </p:spTree>
    <p:extLst>
      <p:ext uri="{BB962C8B-B14F-4D97-AF65-F5344CB8AC3E}">
        <p14:creationId xmlns:p14="http://schemas.microsoft.com/office/powerpoint/2010/main" val="737949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0F1060-FF70-4ADC-9C3B-FD12C8235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9550"/>
            <a:ext cx="9677400" cy="6267449"/>
          </a:xfrm>
        </p:spPr>
      </p:pic>
    </p:spTree>
    <p:extLst>
      <p:ext uri="{BB962C8B-B14F-4D97-AF65-F5344CB8AC3E}">
        <p14:creationId xmlns:p14="http://schemas.microsoft.com/office/powerpoint/2010/main" val="2684507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CDBB-6E6E-4C4C-9993-DA8607ACA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1950"/>
            <a:ext cx="10515600" cy="5815013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9246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B8F73-9FE0-488B-BF11-89F6469F2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7310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561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25D40-5337-4C5F-A99E-40A7422C2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175"/>
            <a:ext cx="10515600" cy="5919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b="1" dirty="0"/>
              <a:t>Question paper pattern for III &amp; IV semester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IN" dirty="0"/>
              <a:t>Internal Assessment:  20 marks</a:t>
            </a:r>
          </a:p>
          <a:p>
            <a:pPr marL="0" indent="0">
              <a:buNone/>
            </a:pPr>
            <a:r>
              <a:rPr lang="en-IN" dirty="0"/>
              <a:t>Semester Examination                                                80 marks</a:t>
            </a:r>
          </a:p>
          <a:p>
            <a:pPr marL="0" indent="0">
              <a:buNone/>
            </a:pPr>
            <a:r>
              <a:rPr lang="en-US" dirty="0"/>
              <a:t>Questions carrying 1 mark 8 out of 10                    1 x 8 = 8 marks </a:t>
            </a:r>
          </a:p>
          <a:p>
            <a:pPr marL="0" indent="0">
              <a:buNone/>
            </a:pPr>
            <a:r>
              <a:rPr lang="en-US" dirty="0"/>
              <a:t>Questions carrying 2 mark 6 out of 8                       2 x 6 = 12 marks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UNIT I,II, III &amp;</a:t>
            </a:r>
            <a:r>
              <a:rPr lang="en-US" dirty="0" err="1"/>
              <a:t>IVInternal</a:t>
            </a:r>
            <a:r>
              <a:rPr lang="en-US" dirty="0"/>
              <a:t> choice for each unit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Questions carrying                       1 x 4 = 4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1 </a:t>
            </a:r>
            <a:r>
              <a:rPr lang="en-US"/>
              <a:t>x 6 = 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Problem                                         1 x 5 mark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N" dirty="0"/>
              <a:t>  </a:t>
            </a:r>
            <a:r>
              <a:rPr lang="en-IN" b="1" dirty="0"/>
              <a:t>Total                                               15 x 4 = 60</a:t>
            </a:r>
            <a:r>
              <a:rPr lang="en-US" b="1" dirty="0"/>
              <a:t>         </a:t>
            </a:r>
            <a:r>
              <a:rPr lang="en-US" dirty="0"/>
              <a:t>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731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E1EA5F-5C8C-40FF-A233-01736F6B9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" y="228600"/>
            <a:ext cx="12020549" cy="6410325"/>
          </a:xfrm>
        </p:spPr>
      </p:pic>
    </p:spTree>
    <p:extLst>
      <p:ext uri="{BB962C8B-B14F-4D97-AF65-F5344CB8AC3E}">
        <p14:creationId xmlns:p14="http://schemas.microsoft.com/office/powerpoint/2010/main" val="258348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E4A387-CECD-4732-B75C-09F684C9E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5" y="66676"/>
            <a:ext cx="11791950" cy="6677024"/>
          </a:xfrm>
        </p:spPr>
      </p:pic>
    </p:spTree>
    <p:extLst>
      <p:ext uri="{BB962C8B-B14F-4D97-AF65-F5344CB8AC3E}">
        <p14:creationId xmlns:p14="http://schemas.microsoft.com/office/powerpoint/2010/main" val="69633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FB56C7-1E16-4CA6-8546-E618528A8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899" y="123825"/>
            <a:ext cx="9686925" cy="6276975"/>
          </a:xfrm>
        </p:spPr>
      </p:pic>
    </p:spTree>
    <p:extLst>
      <p:ext uri="{BB962C8B-B14F-4D97-AF65-F5344CB8AC3E}">
        <p14:creationId xmlns:p14="http://schemas.microsoft.com/office/powerpoint/2010/main" val="139320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D1C15D-7A9A-4C09-BF5E-E47FDE126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299" y="247649"/>
            <a:ext cx="9134475" cy="6334125"/>
          </a:xfrm>
        </p:spPr>
      </p:pic>
    </p:spTree>
    <p:extLst>
      <p:ext uri="{BB962C8B-B14F-4D97-AF65-F5344CB8AC3E}">
        <p14:creationId xmlns:p14="http://schemas.microsoft.com/office/powerpoint/2010/main" val="193219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962C5F-5736-42B6-ADBB-80CA20355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09576"/>
            <a:ext cx="9467850" cy="5915024"/>
          </a:xfrm>
        </p:spPr>
      </p:pic>
    </p:spTree>
    <p:extLst>
      <p:ext uri="{BB962C8B-B14F-4D97-AF65-F5344CB8AC3E}">
        <p14:creationId xmlns:p14="http://schemas.microsoft.com/office/powerpoint/2010/main" val="1524872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2269</TotalTime>
  <Words>562</Words>
  <Application>Microsoft Office PowerPoint</Application>
  <PresentationFormat>Widescreen</PresentationFormat>
  <Paragraphs>41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  SYLLABUS</dc:title>
  <dc:creator>CHAITHRA KUNDER</dc:creator>
  <cp:lastModifiedBy>CHAITHRA KUNDER</cp:lastModifiedBy>
  <cp:revision>25</cp:revision>
  <dcterms:created xsi:type="dcterms:W3CDTF">2021-05-08T10:04:59Z</dcterms:created>
  <dcterms:modified xsi:type="dcterms:W3CDTF">2021-05-27T12:34:28Z</dcterms:modified>
</cp:coreProperties>
</file>